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Default Extension="xlsx" ContentType="application/vnd.openxmlformats-officedocument.spreadsheetml.sheet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activeX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1" r:id="rId3"/>
    <p:sldId id="272" r:id="rId4"/>
    <p:sldId id="285" r:id="rId5"/>
    <p:sldId id="270" r:id="rId6"/>
    <p:sldId id="273" r:id="rId7"/>
    <p:sldId id="258" r:id="rId8"/>
    <p:sldId id="275" r:id="rId9"/>
    <p:sldId id="288" r:id="rId10"/>
    <p:sldId id="257" r:id="rId11"/>
    <p:sldId id="276" r:id="rId12"/>
    <p:sldId id="289" r:id="rId13"/>
    <p:sldId id="259" r:id="rId14"/>
    <p:sldId id="279" r:id="rId15"/>
    <p:sldId id="260" r:id="rId16"/>
    <p:sldId id="277" r:id="rId17"/>
    <p:sldId id="262" r:id="rId18"/>
    <p:sldId id="263" r:id="rId19"/>
    <p:sldId id="280" r:id="rId20"/>
    <p:sldId id="278" r:id="rId21"/>
    <p:sldId id="261" r:id="rId22"/>
    <p:sldId id="281" r:id="rId23"/>
    <p:sldId id="264" r:id="rId24"/>
    <p:sldId id="265" r:id="rId25"/>
    <p:sldId id="286" r:id="rId26"/>
    <p:sldId id="287" r:id="rId27"/>
    <p:sldId id="290" r:id="rId28"/>
    <p:sldId id="291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126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0-5CC6-11CF-8D67-00AA00BDCE1D}" ax:persistence="persistStream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\Charts-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Reading%20Council%20Study\Results\Excel\Cha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\Charts-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\Charts-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Ethnicity</a:t>
            </a:r>
            <a:endParaRPr lang="en-US" dirty="0"/>
          </a:p>
        </c:rich>
      </c:tx>
      <c:layout>
        <c:manualLayout>
          <c:xMode val="edge"/>
          <c:yMode val="edge"/>
          <c:x val="0.44112826051610821"/>
          <c:y val="2.3529411764705879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Sheet1!$A$1:$F$1</c:f>
              <c:strCache>
                <c:ptCount val="6"/>
                <c:pt idx="0">
                  <c:v>Caucasion</c:v>
                </c:pt>
                <c:pt idx="1">
                  <c:v>Black</c:v>
                </c:pt>
                <c:pt idx="2">
                  <c:v>Hispanic</c:v>
                </c:pt>
                <c:pt idx="3">
                  <c:v>Asian</c:v>
                </c:pt>
                <c:pt idx="4">
                  <c:v>Native American</c:v>
                </c:pt>
                <c:pt idx="5">
                  <c:v>Multiracial</c:v>
                </c:pt>
              </c:strCache>
            </c:strRef>
          </c:cat>
          <c:val>
            <c:numRef>
              <c:f>Sheet1!$A$2:$F$2</c:f>
              <c:numCache>
                <c:formatCode>General</c:formatCode>
                <c:ptCount val="6"/>
                <c:pt idx="0">
                  <c:v>79.727272727272734</c:v>
                </c:pt>
                <c:pt idx="1">
                  <c:v>8.0454545454545467</c:v>
                </c:pt>
                <c:pt idx="2">
                  <c:v>7.2272727272727284</c:v>
                </c:pt>
                <c:pt idx="3">
                  <c:v>1.4090909090909092</c:v>
                </c:pt>
                <c:pt idx="4">
                  <c:v>0.13636363636363635</c:v>
                </c:pt>
                <c:pt idx="5">
                  <c:v>3.4090909090909087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data.xlsx]Sheet4'!$B$2</c:f>
              <c:strCache>
                <c:ptCount val="1"/>
                <c:pt idx="0">
                  <c:v>Kindergarten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data.xlsx]Sheet4'!$B$3:$B$21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0.39130434782608764</c:v>
                </c:pt>
                <c:pt idx="3">
                  <c:v>0.21739130434782647</c:v>
                </c:pt>
                <c:pt idx="4">
                  <c:v>0.1304347826086957</c:v>
                </c:pt>
                <c:pt idx="5">
                  <c:v>0.3478260869565224</c:v>
                </c:pt>
                <c:pt idx="6">
                  <c:v>0.82608695652173914</c:v>
                </c:pt>
                <c:pt idx="7">
                  <c:v>0.1304347826086957</c:v>
                </c:pt>
                <c:pt idx="8">
                  <c:v>8.6956521739130543E-2</c:v>
                </c:pt>
                <c:pt idx="9">
                  <c:v>4.3478260869565223E-2</c:v>
                </c:pt>
                <c:pt idx="10">
                  <c:v>0.1304347826086957</c:v>
                </c:pt>
                <c:pt idx="11">
                  <c:v>0.43478260869565294</c:v>
                </c:pt>
                <c:pt idx="12">
                  <c:v>0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0.17391304347826131</c:v>
                </c:pt>
                <c:pt idx="16">
                  <c:v>0</c:v>
                </c:pt>
                <c:pt idx="17">
                  <c:v>8.6956521739130543E-2</c:v>
                </c:pt>
                <c:pt idx="18">
                  <c:v>0.1304347826086957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data.xlsx]Sheet4'!$C$2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data.xlsx]Sheet4'!$C$3:$C$21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0.3478260869565224</c:v>
                </c:pt>
                <c:pt idx="3">
                  <c:v>0.3478260869565224</c:v>
                </c:pt>
                <c:pt idx="4">
                  <c:v>4.3478260869565223E-2</c:v>
                </c:pt>
                <c:pt idx="5">
                  <c:v>0.39130434782608764</c:v>
                </c:pt>
                <c:pt idx="6">
                  <c:v>0.91304347826086962</c:v>
                </c:pt>
                <c:pt idx="7">
                  <c:v>0.1304347826086957</c:v>
                </c:pt>
                <c:pt idx="8">
                  <c:v>0.17391304347826131</c:v>
                </c:pt>
                <c:pt idx="9">
                  <c:v>4.3478260869565223E-2</c:v>
                </c:pt>
                <c:pt idx="10">
                  <c:v>0.17391304347826131</c:v>
                </c:pt>
                <c:pt idx="11">
                  <c:v>0.56521739130434756</c:v>
                </c:pt>
                <c:pt idx="12">
                  <c:v>0</c:v>
                </c:pt>
                <c:pt idx="13">
                  <c:v>0.17391304347826131</c:v>
                </c:pt>
                <c:pt idx="14">
                  <c:v>8.6956521739130543E-2</c:v>
                </c:pt>
                <c:pt idx="15">
                  <c:v>0.26086956521739185</c:v>
                </c:pt>
                <c:pt idx="16">
                  <c:v>0</c:v>
                </c:pt>
                <c:pt idx="17">
                  <c:v>0.21739130434782647</c:v>
                </c:pt>
                <c:pt idx="18">
                  <c:v>0.21739130434782647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data.xlsx]Sheet4'!$D$2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data.xlsx]Sheet4'!$D$3:$D$21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0.3478260869565224</c:v>
                </c:pt>
                <c:pt idx="3">
                  <c:v>0.30434782608695682</c:v>
                </c:pt>
                <c:pt idx="4">
                  <c:v>0</c:v>
                </c:pt>
                <c:pt idx="5">
                  <c:v>0.39130434782608764</c:v>
                </c:pt>
                <c:pt idx="6">
                  <c:v>0.60869565217391552</c:v>
                </c:pt>
                <c:pt idx="7">
                  <c:v>8.6956521739130543E-2</c:v>
                </c:pt>
                <c:pt idx="8">
                  <c:v>8.6956521739130543E-2</c:v>
                </c:pt>
                <c:pt idx="9">
                  <c:v>0.17391304347826131</c:v>
                </c:pt>
                <c:pt idx="10">
                  <c:v>0.26086956521739185</c:v>
                </c:pt>
                <c:pt idx="11">
                  <c:v>0.56521739130434756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0.3478260869565224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0.21739130434782647</c:v>
                </c:pt>
              </c:numCache>
            </c:numRef>
          </c:val>
        </c:ser>
        <c:ser>
          <c:idx val="3"/>
          <c:order val="3"/>
          <c:tx>
            <c:strRef>
              <c:f>'E:\Reading Council Study\Results\Excel\[combined data.xlsx]Sheet4'!$E$2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data.xlsx]Sheet4'!$E$3:$E$21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0.21739130434782647</c:v>
                </c:pt>
                <c:pt idx="3">
                  <c:v>0.17391304347826131</c:v>
                </c:pt>
                <c:pt idx="4">
                  <c:v>0</c:v>
                </c:pt>
                <c:pt idx="5">
                  <c:v>0.3478260869565224</c:v>
                </c:pt>
                <c:pt idx="6">
                  <c:v>0.21739130434782647</c:v>
                </c:pt>
                <c:pt idx="7">
                  <c:v>0</c:v>
                </c:pt>
                <c:pt idx="8">
                  <c:v>8.6956521739130543E-2</c:v>
                </c:pt>
                <c:pt idx="9">
                  <c:v>0.21739130434782647</c:v>
                </c:pt>
                <c:pt idx="10">
                  <c:v>0.30434782608695682</c:v>
                </c:pt>
                <c:pt idx="11">
                  <c:v>0.39130434782608764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0.52173913043478382</c:v>
                </c:pt>
                <c:pt idx="16">
                  <c:v>0</c:v>
                </c:pt>
                <c:pt idx="17">
                  <c:v>0.26086956521739185</c:v>
                </c:pt>
                <c:pt idx="18">
                  <c:v>0.21739130434782647</c:v>
                </c:pt>
              </c:numCache>
            </c:numRef>
          </c:val>
        </c:ser>
        <c:ser>
          <c:idx val="4"/>
          <c:order val="4"/>
          <c:tx>
            <c:strRef>
              <c:f>'E:\Reading Council Study\Results\Excel\[combined data.xlsx]Sheet4'!$F$2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data.xlsx]Sheet4'!$F$3:$F$21</c:f>
              <c:numCache>
                <c:formatCode>General</c:formatCode>
                <c:ptCount val="19"/>
                <c:pt idx="0">
                  <c:v>0.52173913043478382</c:v>
                </c:pt>
                <c:pt idx="1">
                  <c:v>4.3478260869565223E-2</c:v>
                </c:pt>
                <c:pt idx="2">
                  <c:v>0.1304347826086957</c:v>
                </c:pt>
                <c:pt idx="3">
                  <c:v>0.1304347826086957</c:v>
                </c:pt>
                <c:pt idx="4">
                  <c:v>0</c:v>
                </c:pt>
                <c:pt idx="5">
                  <c:v>0.21739130434782647</c:v>
                </c:pt>
                <c:pt idx="6">
                  <c:v>8.6956521739130543E-2</c:v>
                </c:pt>
                <c:pt idx="7">
                  <c:v>0</c:v>
                </c:pt>
                <c:pt idx="8">
                  <c:v>4.3478260869565223E-2</c:v>
                </c:pt>
                <c:pt idx="9">
                  <c:v>0.17391304347826131</c:v>
                </c:pt>
                <c:pt idx="10">
                  <c:v>0.3478260869565224</c:v>
                </c:pt>
                <c:pt idx="11">
                  <c:v>0.30434782608695682</c:v>
                </c:pt>
                <c:pt idx="12">
                  <c:v>0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0.43478260869565294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0.21739130434782647</c:v>
                </c:pt>
              </c:numCache>
            </c:numRef>
          </c:val>
        </c:ser>
        <c:ser>
          <c:idx val="5"/>
          <c:order val="5"/>
          <c:tx>
            <c:strRef>
              <c:f>'E:\Reading Council Study\Results\Excel\[combined data.xlsx]Sheet4'!$G$2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data.xlsx]Sheet4'!$G$3:$G$21</c:f>
              <c:numCache>
                <c:formatCode>General</c:formatCode>
                <c:ptCount val="19"/>
                <c:pt idx="0">
                  <c:v>0.43478260869565294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0.1304347826086957</c:v>
                </c:pt>
                <c:pt idx="4">
                  <c:v>0</c:v>
                </c:pt>
                <c:pt idx="5">
                  <c:v>0.17391304347826131</c:v>
                </c:pt>
                <c:pt idx="6">
                  <c:v>4.3478260869565223E-2</c:v>
                </c:pt>
                <c:pt idx="7">
                  <c:v>0</c:v>
                </c:pt>
                <c:pt idx="8">
                  <c:v>8.6956521739130543E-2</c:v>
                </c:pt>
                <c:pt idx="9">
                  <c:v>0.17391304347826131</c:v>
                </c:pt>
                <c:pt idx="10">
                  <c:v>0.26086956521739185</c:v>
                </c:pt>
                <c:pt idx="11">
                  <c:v>0.26086956521739185</c:v>
                </c:pt>
                <c:pt idx="12">
                  <c:v>0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0.43478260869565294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0.21739130434782647</c:v>
                </c:pt>
              </c:numCache>
            </c:numRef>
          </c:val>
        </c:ser>
        <c:ser>
          <c:idx val="6"/>
          <c:order val="6"/>
          <c:tx>
            <c:strRef>
              <c:f>'E:\Reading Council Study\Results\Excel\[combined data.xlsx]Sheet4'!$H$2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data.xlsx]Sheet4'!$H$3:$H$21</c:f>
              <c:numCache>
                <c:formatCode>General</c:formatCode>
                <c:ptCount val="19"/>
                <c:pt idx="0">
                  <c:v>0.26086956521739185</c:v>
                </c:pt>
                <c:pt idx="1">
                  <c:v>0</c:v>
                </c:pt>
                <c:pt idx="2">
                  <c:v>0</c:v>
                </c:pt>
                <c:pt idx="3">
                  <c:v>4.3478260869565223E-2</c:v>
                </c:pt>
                <c:pt idx="4">
                  <c:v>0</c:v>
                </c:pt>
                <c:pt idx="5">
                  <c:v>0.1304347826086957</c:v>
                </c:pt>
                <c:pt idx="6">
                  <c:v>0</c:v>
                </c:pt>
                <c:pt idx="7">
                  <c:v>0</c:v>
                </c:pt>
                <c:pt idx="8">
                  <c:v>4.3478260869565223E-2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0.1304347826086957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0.21739130434782647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4.3478260869565223E-2</c:v>
                </c:pt>
              </c:numCache>
            </c:numRef>
          </c:val>
        </c:ser>
        <c:axId val="80519936"/>
        <c:axId val="80521472"/>
      </c:barChart>
      <c:catAx>
        <c:axId val="80519936"/>
        <c:scaling>
          <c:orientation val="minMax"/>
        </c:scaling>
        <c:axPos val="l"/>
        <c:tickLblPos val="nextTo"/>
        <c:crossAx val="80521472"/>
        <c:crosses val="autoZero"/>
        <c:auto val="1"/>
        <c:lblAlgn val="ctr"/>
        <c:lblOffset val="100"/>
      </c:catAx>
      <c:valAx>
        <c:axId val="80521472"/>
        <c:scaling>
          <c:orientation val="minMax"/>
        </c:scaling>
        <c:axPos val="b"/>
        <c:majorGridlines/>
        <c:numFmt formatCode="General" sourceLinked="1"/>
        <c:tickLblPos val="nextTo"/>
        <c:crossAx val="8051993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Demographics	</a:t>
            </a:r>
          </a:p>
        </c:rich>
      </c:tx>
      <c:layout>
        <c:manualLayout>
          <c:xMode val="edge"/>
          <c:yMode val="edge"/>
          <c:x val="0.39701377952756062"/>
          <c:y val="2.7777777777777922E-2"/>
        </c:manualLayout>
      </c:layout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Val val="1"/>
          </c:dLbls>
          <c:cat>
            <c:strRef>
              <c:f>Sheet2!$A$1:$F$1</c:f>
              <c:strCache>
                <c:ptCount val="6"/>
                <c:pt idx="0">
                  <c:v>% Low Income</c:v>
                </c:pt>
                <c:pt idx="1">
                  <c:v>% Limited English Proficiency</c:v>
                </c:pt>
                <c:pt idx="2">
                  <c:v>% of Students with IEP</c:v>
                </c:pt>
                <c:pt idx="3">
                  <c:v>% Truancy</c:v>
                </c:pt>
                <c:pt idx="4">
                  <c:v>% Mobility</c:v>
                </c:pt>
                <c:pt idx="5">
                  <c:v>% Average Daily Attendance </c:v>
                </c:pt>
              </c:strCache>
            </c:strRef>
          </c:cat>
          <c:val>
            <c:numRef>
              <c:f>Sheet2!$A$2:$F$2</c:f>
              <c:numCache>
                <c:formatCode>0.00</c:formatCode>
                <c:ptCount val="6"/>
                <c:pt idx="0">
                  <c:v>41.409090909090907</c:v>
                </c:pt>
                <c:pt idx="1">
                  <c:v>3.1818181818181777</c:v>
                </c:pt>
                <c:pt idx="2">
                  <c:v>14.136363636363637</c:v>
                </c:pt>
                <c:pt idx="3">
                  <c:v>1.2727272727272718</c:v>
                </c:pt>
                <c:pt idx="4">
                  <c:v>17.090909090909086</c:v>
                </c:pt>
                <c:pt idx="5">
                  <c:v>94.409090909090907</c:v>
                </c:pt>
              </c:numCache>
            </c:numRef>
          </c:val>
        </c:ser>
        <c:gapWidth val="100"/>
        <c:axId val="79770368"/>
        <c:axId val="79559680"/>
      </c:barChart>
      <c:valAx>
        <c:axId val="79559680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9770368"/>
        <c:crosses val="autoZero"/>
        <c:crossBetween val="between"/>
      </c:valAx>
      <c:catAx>
        <c:axId val="7977036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9559680"/>
        <c:crosses val="autoZero"/>
        <c:auto val="1"/>
        <c:lblAlgn val="ctr"/>
        <c:lblOffset val="100"/>
      </c:catAx>
    </c:plotArea>
    <c:legend>
      <c:legendPos val="r"/>
      <c:layout/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[1]Sheet11!$B$1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[1]Sheet11!$B$2:$B$20</c:f>
              <c:numCache>
                <c:formatCode>General</c:formatCode>
                <c:ptCount val="19"/>
                <c:pt idx="0">
                  <c:v>0.43478260869565327</c:v>
                </c:pt>
                <c:pt idx="1">
                  <c:v>0.1304347826086957</c:v>
                </c:pt>
                <c:pt idx="2">
                  <c:v>4.3478260869565223E-2</c:v>
                </c:pt>
                <c:pt idx="3">
                  <c:v>0</c:v>
                </c:pt>
                <c:pt idx="4">
                  <c:v>0.47826086956521813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0.17391304347826148</c:v>
                </c:pt>
                <c:pt idx="10">
                  <c:v>0</c:v>
                </c:pt>
                <c:pt idx="11">
                  <c:v>8.6956521739130543E-2</c:v>
                </c:pt>
                <c:pt idx="12">
                  <c:v>0.34782608695652245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8.6956521739130543E-2</c:v>
                </c:pt>
                <c:pt idx="18">
                  <c:v>8.6956521739130543E-2</c:v>
                </c:pt>
              </c:numCache>
            </c:numRef>
          </c:val>
        </c:ser>
        <c:ser>
          <c:idx val="1"/>
          <c:order val="1"/>
          <c:tx>
            <c:strRef>
              <c:f>[1]Sheet11!$C$1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[1]Sheet11!$C$2:$C$20</c:f>
              <c:numCache>
                <c:formatCode>General</c:formatCode>
                <c:ptCount val="19"/>
                <c:pt idx="0">
                  <c:v>0.30434782608695682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0.34782608695652245</c:v>
                </c:pt>
                <c:pt idx="5">
                  <c:v>4.3478260869565223E-2</c:v>
                </c:pt>
                <c:pt idx="6">
                  <c:v>0</c:v>
                </c:pt>
                <c:pt idx="7">
                  <c:v>8.6956521739130543E-2</c:v>
                </c:pt>
                <c:pt idx="8">
                  <c:v>4.3478260869565223E-2</c:v>
                </c:pt>
                <c:pt idx="9">
                  <c:v>0.1304347826086957</c:v>
                </c:pt>
                <c:pt idx="10">
                  <c:v>0</c:v>
                </c:pt>
                <c:pt idx="11">
                  <c:v>8.6956521739130543E-2</c:v>
                </c:pt>
                <c:pt idx="12">
                  <c:v>0.52173913043478415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0.17391304347826148</c:v>
                </c:pt>
                <c:pt idx="18">
                  <c:v>0.39130434782608792</c:v>
                </c:pt>
              </c:numCache>
            </c:numRef>
          </c:val>
        </c:ser>
        <c:ser>
          <c:idx val="2"/>
          <c:order val="2"/>
          <c:tx>
            <c:strRef>
              <c:f>[1]Sheet11!$D$1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[1]Sheet11!$D$2:$D$20</c:f>
              <c:numCache>
                <c:formatCode>General</c:formatCode>
                <c:ptCount val="19"/>
                <c:pt idx="0">
                  <c:v>0.60869565217391652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0.65217391304348105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8.6956521739130543E-2</c:v>
                </c:pt>
                <c:pt idx="10">
                  <c:v>0</c:v>
                </c:pt>
                <c:pt idx="11">
                  <c:v>0</c:v>
                </c:pt>
                <c:pt idx="12">
                  <c:v>0.39130434782608792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4.3478260869565223E-2</c:v>
                </c:pt>
              </c:numCache>
            </c:numRef>
          </c:val>
        </c:ser>
        <c:ser>
          <c:idx val="3"/>
          <c:order val="3"/>
          <c:tx>
            <c:strRef>
              <c:f>[1]Sheet11!$E$1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[1]Sheet11!$E$2:$E$20</c:f>
              <c:numCache>
                <c:formatCode>General</c:formatCode>
                <c:ptCount val="19"/>
                <c:pt idx="0">
                  <c:v>0.30434782608695682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0.1304347826086957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4.3478260869565223E-2</c:v>
                </c:pt>
                <c:pt idx="10">
                  <c:v>0</c:v>
                </c:pt>
                <c:pt idx="11">
                  <c:v>8.6956521739130543E-2</c:v>
                </c:pt>
                <c:pt idx="12">
                  <c:v>0.17391304347826148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4.3478260869565223E-2</c:v>
                </c:pt>
              </c:numCache>
            </c:numRef>
          </c:val>
        </c:ser>
        <c:ser>
          <c:idx val="4"/>
          <c:order val="4"/>
          <c:tx>
            <c:strRef>
              <c:f>[1]Sheet11!$F$1</c:f>
              <c:strCache>
                <c:ptCount val="1"/>
                <c:pt idx="0">
                  <c:v>Other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[1]Sheet11!$F$2:$F$20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4.3478260869565223E-2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8.6956521739130543E-2</c:v>
                </c:pt>
              </c:numCache>
            </c:numRef>
          </c:val>
        </c:ser>
        <c:axId val="79826944"/>
        <c:axId val="79828480"/>
      </c:barChart>
      <c:catAx>
        <c:axId val="79826944"/>
        <c:scaling>
          <c:orientation val="minMax"/>
        </c:scaling>
        <c:axPos val="l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9828480"/>
        <c:crosses val="autoZero"/>
        <c:auto val="1"/>
        <c:lblAlgn val="ctr"/>
        <c:lblOffset val="100"/>
      </c:catAx>
      <c:valAx>
        <c:axId val="79828480"/>
        <c:scaling>
          <c:orientation val="minMax"/>
        </c:scaling>
        <c:axPos val="b"/>
        <c:majorGridlines/>
        <c:numFmt formatCode="General" sourceLinked="1"/>
        <c:tickLblPos val="nextTo"/>
        <c:crossAx val="7982694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data.xlsx]Sheet7'!$B$1</c:f>
              <c:strCache>
                <c:ptCount val="1"/>
                <c:pt idx="0">
                  <c:v>Kindertgarten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data.xlsx]Sheet7'!$B$2:$B$30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4.3478260869565223E-2</c:v>
                </c:pt>
                <c:pt idx="7">
                  <c:v>0</c:v>
                </c:pt>
                <c:pt idx="8">
                  <c:v>0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</c:v>
                </c:pt>
                <c:pt idx="12">
                  <c:v>0.17391304347826131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0.17391304347826131</c:v>
                </c:pt>
                <c:pt idx="23">
                  <c:v>0</c:v>
                </c:pt>
                <c:pt idx="24">
                  <c:v>0.1304347826086957</c:v>
                </c:pt>
                <c:pt idx="25">
                  <c:v>0</c:v>
                </c:pt>
                <c:pt idx="26">
                  <c:v>0</c:v>
                </c:pt>
                <c:pt idx="27">
                  <c:v>0.1304347826086957</c:v>
                </c:pt>
                <c:pt idx="28">
                  <c:v>4.3478260869565223E-2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data.xlsx]Sheet7'!$C$1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data.xlsx]Sheet7'!$C$2:$C$30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0.21739130434782647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0.21739130434782647</c:v>
                </c:pt>
                <c:pt idx="23">
                  <c:v>0</c:v>
                </c:pt>
                <c:pt idx="24">
                  <c:v>0.21739130434782647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4.3478260869565223E-2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data.xlsx]Sheet7'!$D$1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data.xlsx]Sheet7'!$D$2:$D$30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0.30434782608695682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0.21739130434782647</c:v>
                </c:pt>
                <c:pt idx="23">
                  <c:v>0</c:v>
                </c:pt>
                <c:pt idx="24">
                  <c:v>0.17391304347826131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4.3478260869565223E-2</c:v>
                </c:pt>
              </c:numCache>
            </c:numRef>
          </c:val>
        </c:ser>
        <c:ser>
          <c:idx val="3"/>
          <c:order val="3"/>
          <c:tx>
            <c:strRef>
              <c:f>'E:\Reading Council Study\Results\Excel\[combined data.xlsx]Sheet7'!$E$1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data.xlsx]Sheet7'!$E$2:$E$30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0.26086956521739185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8.6956521739130543E-2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4.3478260869565223E-2</c:v>
                </c:pt>
              </c:numCache>
            </c:numRef>
          </c:val>
        </c:ser>
        <c:ser>
          <c:idx val="4"/>
          <c:order val="4"/>
          <c:tx>
            <c:strRef>
              <c:f>'E:\Reading Council Study\Results\Excel\[combined data.xlsx]Sheet7'!$F$1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data.xlsx]Sheet7'!$F$2:$F$30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0.26086956521739185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4.3478260869565223E-2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0</c:v>
                </c:pt>
              </c:numCache>
            </c:numRef>
          </c:val>
        </c:ser>
        <c:ser>
          <c:idx val="5"/>
          <c:order val="5"/>
          <c:tx>
            <c:strRef>
              <c:f>'E:\Reading Council Study\Results\Excel\[combined data.xlsx]Sheet7'!$G$1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data.xlsx]Sheet7'!$G$2:$G$30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0.26086956521739185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8.6956521739130543E-2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0.1304347826086957</c:v>
                </c:pt>
                <c:pt idx="28">
                  <c:v>0</c:v>
                </c:pt>
              </c:numCache>
            </c:numRef>
          </c:val>
        </c:ser>
        <c:ser>
          <c:idx val="6"/>
          <c:order val="6"/>
          <c:tx>
            <c:strRef>
              <c:f>'E:\Reading Council Study\Results\Excel\[combined data.xlsx]Sheet7'!$H$1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data.xlsx]Sheet7'!$H$2:$H$30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8.6956521739130543E-2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0</c:v>
                </c:pt>
                <c:pt idx="27">
                  <c:v>8.6956521739130543E-2</c:v>
                </c:pt>
                <c:pt idx="28">
                  <c:v>0</c:v>
                </c:pt>
              </c:numCache>
            </c:numRef>
          </c:val>
        </c:ser>
        <c:axId val="136376704"/>
        <c:axId val="136378240"/>
      </c:barChart>
      <c:catAx>
        <c:axId val="136376704"/>
        <c:scaling>
          <c:orientation val="minMax"/>
        </c:scaling>
        <c:axPos val="l"/>
        <c:tickLblPos val="nextTo"/>
        <c:crossAx val="136378240"/>
        <c:crosses val="autoZero"/>
        <c:auto val="1"/>
        <c:lblAlgn val="ctr"/>
        <c:lblOffset val="100"/>
      </c:catAx>
      <c:valAx>
        <c:axId val="136378240"/>
        <c:scaling>
          <c:orientation val="minMax"/>
        </c:scaling>
        <c:axPos val="b"/>
        <c:majorGridlines/>
        <c:numFmt formatCode="General" sourceLinked="1"/>
        <c:tickLblPos val="nextTo"/>
        <c:crossAx val="13637670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data.xlsx]Sheet8'!$B$1</c:f>
              <c:strCache>
                <c:ptCount val="1"/>
                <c:pt idx="0">
                  <c:v>Whole Group</c:v>
                </c:pt>
              </c:strCache>
            </c:strRef>
          </c:tx>
          <c:cat>
            <c:strRef>
              <c:f>'E:\Reading Council Study\Results\Excel\[combined data.xlsx]Sheet8'!$A$2:$A$24</c:f>
              <c:strCache>
                <c:ptCount val="23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  <c:pt idx="7">
                  <c:v>Let’s Read with the Letter People (Abrams and Company)</c:v>
                </c:pt>
                <c:pt idx="8">
                  <c:v>Lives of the Letter People (Abrams and Company)</c:v>
                </c:pt>
                <c:pt idx="9">
                  <c:v>MacMillan/McGraw Hill Reading</c:v>
                </c:pt>
                <c:pt idx="10">
                  <c:v>Metro Reading (Metro TLC)</c:v>
                </c:pt>
                <c:pt idx="11">
                  <c:v>Open Court  SRA/McGraw Hill</c:v>
                </c:pt>
                <c:pt idx="12">
                  <c:v>Read to Me  (Abrams and Company)</c:v>
                </c:pt>
                <c:pt idx="13">
                  <c:v>Read Well 1 (Sopris West)</c:v>
                </c:pt>
                <c:pt idx="14">
                  <c:v>Read Well K Sopris West</c:v>
                </c:pt>
                <c:pt idx="15">
                  <c:v>Reading Explorers Pathfinders (Benchmark Education Company)</c:v>
                </c:pt>
                <c:pt idx="16">
                  <c:v>Reading Mastery Plus (SRA/McGrawHill)</c:v>
                </c:pt>
                <c:pt idx="17">
                  <c:v>Rigby Literacy (Rigby)</c:v>
                </c:pt>
                <c:pt idx="18">
                  <c:v>Scott-Foresman Reading</c:v>
                </c:pt>
                <c:pt idx="19">
                  <c:v>Success for All</c:v>
                </c:pt>
                <c:pt idx="20">
                  <c:v>The Nation’s Choice (Houghton Mifflin)</c:v>
                </c:pt>
                <c:pt idx="21">
                  <c:v>Trophies (Harcourt )</c:v>
                </c:pt>
                <c:pt idx="22">
                  <c:v>Wright Group Literacy</c:v>
                </c:pt>
              </c:strCache>
            </c:strRef>
          </c:cat>
          <c:val>
            <c:numRef>
              <c:f>'E:\Reading Council Study\Results\Excel\[combined data.xlsx]Sheet8'!$B$2:$B$24</c:f>
              <c:numCache>
                <c:formatCode>General</c:formatCode>
                <c:ptCount val="23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0.34782608695652223</c:v>
                </c:pt>
                <c:pt idx="10">
                  <c:v>0</c:v>
                </c:pt>
                <c:pt idx="11">
                  <c:v>4.3478260869565223E-2</c:v>
                </c:pt>
                <c:pt idx="12">
                  <c:v>0</c:v>
                </c:pt>
                <c:pt idx="13">
                  <c:v>4.3478260869565223E-2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0.21739130434782647</c:v>
                </c:pt>
                <c:pt idx="19">
                  <c:v>4.3478260869565223E-2</c:v>
                </c:pt>
                <c:pt idx="20">
                  <c:v>4.3478260869565223E-2</c:v>
                </c:pt>
                <c:pt idx="21">
                  <c:v>0.21739130434782647</c:v>
                </c:pt>
                <c:pt idx="22">
                  <c:v>4.3478260869565223E-2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data.xlsx]Sheet8'!$C$1</c:f>
              <c:strCache>
                <c:ptCount val="1"/>
                <c:pt idx="0">
                  <c:v>Small Group</c:v>
                </c:pt>
              </c:strCache>
            </c:strRef>
          </c:tx>
          <c:cat>
            <c:strRef>
              <c:f>'E:\Reading Council Study\Results\Excel\[combined data.xlsx]Sheet8'!$A$2:$A$24</c:f>
              <c:strCache>
                <c:ptCount val="23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  <c:pt idx="7">
                  <c:v>Let’s Read with the Letter People (Abrams and Company)</c:v>
                </c:pt>
                <c:pt idx="8">
                  <c:v>Lives of the Letter People (Abrams and Company)</c:v>
                </c:pt>
                <c:pt idx="9">
                  <c:v>MacMillan/McGraw Hill Reading</c:v>
                </c:pt>
                <c:pt idx="10">
                  <c:v>Metro Reading (Metro TLC)</c:v>
                </c:pt>
                <c:pt idx="11">
                  <c:v>Open Court  SRA/McGraw Hill</c:v>
                </c:pt>
                <c:pt idx="12">
                  <c:v>Read to Me  (Abrams and Company)</c:v>
                </c:pt>
                <c:pt idx="13">
                  <c:v>Read Well 1 (Sopris West)</c:v>
                </c:pt>
                <c:pt idx="14">
                  <c:v>Read Well K Sopris West</c:v>
                </c:pt>
                <c:pt idx="15">
                  <c:v>Reading Explorers Pathfinders (Benchmark Education Company)</c:v>
                </c:pt>
                <c:pt idx="16">
                  <c:v>Reading Mastery Plus (SRA/McGrawHill)</c:v>
                </c:pt>
                <c:pt idx="17">
                  <c:v>Rigby Literacy (Rigby)</c:v>
                </c:pt>
                <c:pt idx="18">
                  <c:v>Scott-Foresman Reading</c:v>
                </c:pt>
                <c:pt idx="19">
                  <c:v>Success for All</c:v>
                </c:pt>
                <c:pt idx="20">
                  <c:v>The Nation’s Choice (Houghton Mifflin)</c:v>
                </c:pt>
                <c:pt idx="21">
                  <c:v>Trophies (Harcourt )</c:v>
                </c:pt>
                <c:pt idx="22">
                  <c:v>Wright Group Literacy</c:v>
                </c:pt>
              </c:strCache>
            </c:strRef>
          </c:cat>
          <c:val>
            <c:numRef>
              <c:f>'E:\Reading Council Study\Results\Excel\[combined data.xlsx]Sheet8'!$C$2:$C$24</c:f>
              <c:numCache>
                <c:formatCode>General</c:formatCode>
                <c:ptCount val="23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4.3478260869565223E-2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0.26086956521739185</c:v>
                </c:pt>
                <c:pt idx="10">
                  <c:v>0</c:v>
                </c:pt>
                <c:pt idx="11">
                  <c:v>0.1304347826086957</c:v>
                </c:pt>
                <c:pt idx="12">
                  <c:v>0</c:v>
                </c:pt>
                <c:pt idx="13">
                  <c:v>4.3478260869565223E-2</c:v>
                </c:pt>
                <c:pt idx="14">
                  <c:v>0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0.21739130434782647</c:v>
                </c:pt>
                <c:pt idx="18">
                  <c:v>0.1304347826086957</c:v>
                </c:pt>
                <c:pt idx="19">
                  <c:v>8.6956521739130543E-2</c:v>
                </c:pt>
                <c:pt idx="20">
                  <c:v>0</c:v>
                </c:pt>
                <c:pt idx="21">
                  <c:v>0.17391304347826131</c:v>
                </c:pt>
                <c:pt idx="22">
                  <c:v>8.6956521739130543E-2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data.xlsx]Sheet8'!$D$1</c:f>
              <c:strCache>
                <c:ptCount val="1"/>
                <c:pt idx="0">
                  <c:v>Individual</c:v>
                </c:pt>
              </c:strCache>
            </c:strRef>
          </c:tx>
          <c:cat>
            <c:strRef>
              <c:f>'E:\Reading Council Study\Results\Excel\[combined data.xlsx]Sheet8'!$A$2:$A$24</c:f>
              <c:strCache>
                <c:ptCount val="23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  <c:pt idx="7">
                  <c:v>Let’s Read with the Letter People (Abrams and Company)</c:v>
                </c:pt>
                <c:pt idx="8">
                  <c:v>Lives of the Letter People (Abrams and Company)</c:v>
                </c:pt>
                <c:pt idx="9">
                  <c:v>MacMillan/McGraw Hill Reading</c:v>
                </c:pt>
                <c:pt idx="10">
                  <c:v>Metro Reading (Metro TLC)</c:v>
                </c:pt>
                <c:pt idx="11">
                  <c:v>Open Court  SRA/McGraw Hill</c:v>
                </c:pt>
                <c:pt idx="12">
                  <c:v>Read to Me  (Abrams and Company)</c:v>
                </c:pt>
                <c:pt idx="13">
                  <c:v>Read Well 1 (Sopris West)</c:v>
                </c:pt>
                <c:pt idx="14">
                  <c:v>Read Well K Sopris West</c:v>
                </c:pt>
                <c:pt idx="15">
                  <c:v>Reading Explorers Pathfinders (Benchmark Education Company)</c:v>
                </c:pt>
                <c:pt idx="16">
                  <c:v>Reading Mastery Plus (SRA/McGrawHill)</c:v>
                </c:pt>
                <c:pt idx="17">
                  <c:v>Rigby Literacy (Rigby)</c:v>
                </c:pt>
                <c:pt idx="18">
                  <c:v>Scott-Foresman Reading</c:v>
                </c:pt>
                <c:pt idx="19">
                  <c:v>Success for All</c:v>
                </c:pt>
                <c:pt idx="20">
                  <c:v>The Nation’s Choice (Houghton Mifflin)</c:v>
                </c:pt>
                <c:pt idx="21">
                  <c:v>Trophies (Harcourt )</c:v>
                </c:pt>
                <c:pt idx="22">
                  <c:v>Wright Group Literacy</c:v>
                </c:pt>
              </c:strCache>
            </c:strRef>
          </c:cat>
          <c:val>
            <c:numRef>
              <c:f>'E:\Reading Council Study\Results\Excel\[combined data.xlsx]Sheet8'!$D$2:$D$24</c:f>
              <c:numCache>
                <c:formatCode>General</c:formatCode>
                <c:ptCount val="23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4.3478260869565223E-2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8.6956521739130543E-2</c:v>
                </c:pt>
                <c:pt idx="10">
                  <c:v>0</c:v>
                </c:pt>
                <c:pt idx="11">
                  <c:v>4.3478260869565223E-2</c:v>
                </c:pt>
                <c:pt idx="12">
                  <c:v>0</c:v>
                </c:pt>
                <c:pt idx="13">
                  <c:v>4.3478260869565223E-2</c:v>
                </c:pt>
                <c:pt idx="14">
                  <c:v>0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0.1304347826086957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4.3478260869565223E-2</c:v>
                </c:pt>
                <c:pt idx="22">
                  <c:v>8.6956521739130543E-2</c:v>
                </c:pt>
              </c:numCache>
            </c:numRef>
          </c:val>
        </c:ser>
        <c:axId val="136395008"/>
        <c:axId val="136409088"/>
      </c:barChart>
      <c:catAx>
        <c:axId val="136395008"/>
        <c:scaling>
          <c:orientation val="minMax"/>
        </c:scaling>
        <c:axPos val="l"/>
        <c:tickLblPos val="nextTo"/>
        <c:crossAx val="136409088"/>
        <c:crosses val="autoZero"/>
        <c:auto val="1"/>
        <c:lblAlgn val="ctr"/>
        <c:lblOffset val="100"/>
      </c:catAx>
      <c:valAx>
        <c:axId val="136409088"/>
        <c:scaling>
          <c:orientation val="minMax"/>
        </c:scaling>
        <c:axPos val="b"/>
        <c:majorGridlines/>
        <c:numFmt formatCode="General" sourceLinked="1"/>
        <c:tickLblPos val="nextTo"/>
        <c:crossAx val="13639500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[1]Sheet7!$B$1</c:f>
              <c:strCache>
                <c:ptCount val="1"/>
                <c:pt idx="0">
                  <c:v>Kindertgarten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[1]Sheet7!$B$2:$B$30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4.3478260869565223E-2</c:v>
                </c:pt>
                <c:pt idx="7">
                  <c:v>0</c:v>
                </c:pt>
                <c:pt idx="8">
                  <c:v>0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</c:v>
                </c:pt>
                <c:pt idx="12">
                  <c:v>0.17391304347826148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0.17391304347826148</c:v>
                </c:pt>
                <c:pt idx="23">
                  <c:v>0</c:v>
                </c:pt>
                <c:pt idx="24">
                  <c:v>0.1304347826086957</c:v>
                </c:pt>
                <c:pt idx="25">
                  <c:v>0</c:v>
                </c:pt>
                <c:pt idx="26">
                  <c:v>0</c:v>
                </c:pt>
                <c:pt idx="27">
                  <c:v>0.1304347826086957</c:v>
                </c:pt>
                <c:pt idx="28">
                  <c:v>4.3478260869565223E-2</c:v>
                </c:pt>
              </c:numCache>
            </c:numRef>
          </c:val>
        </c:ser>
        <c:ser>
          <c:idx val="1"/>
          <c:order val="1"/>
          <c:tx>
            <c:strRef>
              <c:f>[1]Sheet7!$C$1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[1]Sheet7!$C$2:$C$30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0.21739130434782664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0.21739130434782664</c:v>
                </c:pt>
                <c:pt idx="23">
                  <c:v>0</c:v>
                </c:pt>
                <c:pt idx="24">
                  <c:v>0.21739130434782664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4.3478260869565223E-2</c:v>
                </c:pt>
              </c:numCache>
            </c:numRef>
          </c:val>
        </c:ser>
        <c:ser>
          <c:idx val="2"/>
          <c:order val="2"/>
          <c:tx>
            <c:strRef>
              <c:f>[1]Sheet7!$D$1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[1]Sheet7!$D$2:$D$30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0.30434782608695682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0.21739130434782664</c:v>
                </c:pt>
                <c:pt idx="23">
                  <c:v>0</c:v>
                </c:pt>
                <c:pt idx="24">
                  <c:v>0.17391304347826148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4.3478260869565223E-2</c:v>
                </c:pt>
              </c:numCache>
            </c:numRef>
          </c:val>
        </c:ser>
        <c:ser>
          <c:idx val="3"/>
          <c:order val="3"/>
          <c:tx>
            <c:strRef>
              <c:f>[1]Sheet7!$E$1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[1]Sheet7!$E$2:$E$30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0.26086956521739202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8.6956521739130543E-2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4.3478260869565223E-2</c:v>
                </c:pt>
              </c:numCache>
            </c:numRef>
          </c:val>
        </c:ser>
        <c:ser>
          <c:idx val="4"/>
          <c:order val="4"/>
          <c:tx>
            <c:strRef>
              <c:f>[1]Sheet7!$F$1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[1]Sheet7!$F$2:$F$30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0.26086956521739202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4.3478260869565223E-2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0</c:v>
                </c:pt>
              </c:numCache>
            </c:numRef>
          </c:val>
        </c:ser>
        <c:ser>
          <c:idx val="5"/>
          <c:order val="5"/>
          <c:tx>
            <c:strRef>
              <c:f>[1]Sheet7!$G$1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[1]Sheet7!$G$2:$G$30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0.26086956521739202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8.6956521739130543E-2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0.1304347826086957</c:v>
                </c:pt>
                <c:pt idx="28">
                  <c:v>0</c:v>
                </c:pt>
              </c:numCache>
            </c:numRef>
          </c:val>
        </c:ser>
        <c:ser>
          <c:idx val="6"/>
          <c:order val="6"/>
          <c:tx>
            <c:strRef>
              <c:f>[1]Sheet7!$H$1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[1]Sheet7!$H$2:$H$30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8.6956521739130543E-2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0</c:v>
                </c:pt>
                <c:pt idx="27">
                  <c:v>8.6956521739130543E-2</c:v>
                </c:pt>
                <c:pt idx="28">
                  <c:v>0</c:v>
                </c:pt>
              </c:numCache>
            </c:numRef>
          </c:val>
        </c:ser>
        <c:axId val="79885056"/>
        <c:axId val="79886592"/>
      </c:barChart>
      <c:catAx>
        <c:axId val="79885056"/>
        <c:scaling>
          <c:orientation val="minMax"/>
        </c:scaling>
        <c:axPos val="l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79886592"/>
        <c:crosses val="autoZero"/>
        <c:auto val="1"/>
        <c:lblAlgn val="ctr"/>
        <c:lblOffset val="100"/>
      </c:catAx>
      <c:valAx>
        <c:axId val="79886592"/>
        <c:scaling>
          <c:orientation val="minMax"/>
        </c:scaling>
        <c:axPos val="b"/>
        <c:majorGridlines/>
        <c:numFmt formatCode="General" sourceLinked="1"/>
        <c:tickLblPos val="nextTo"/>
        <c:crossAx val="798850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Interventions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</c:dLbls>
          <c:cat>
            <c:strRef>
              <c:f>Sheet3!$A$1:$S$1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 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Sheet3!$A$2:$S$2</c:f>
              <c:numCache>
                <c:formatCode>General</c:formatCode>
                <c:ptCount val="19"/>
                <c:pt idx="0">
                  <c:v>59</c:v>
                </c:pt>
                <c:pt idx="1">
                  <c:v>5</c:v>
                </c:pt>
                <c:pt idx="2">
                  <c:v>41</c:v>
                </c:pt>
                <c:pt idx="3">
                  <c:v>23</c:v>
                </c:pt>
                <c:pt idx="4">
                  <c:v>14</c:v>
                </c:pt>
                <c:pt idx="5">
                  <c:v>36</c:v>
                </c:pt>
                <c:pt idx="6">
                  <c:v>91</c:v>
                </c:pt>
                <c:pt idx="7">
                  <c:v>14</c:v>
                </c:pt>
                <c:pt idx="8">
                  <c:v>9</c:v>
                </c:pt>
                <c:pt idx="9">
                  <c:v>9</c:v>
                </c:pt>
                <c:pt idx="10">
                  <c:v>14</c:v>
                </c:pt>
                <c:pt idx="11">
                  <c:v>45</c:v>
                </c:pt>
                <c:pt idx="12">
                  <c:v>5</c:v>
                </c:pt>
                <c:pt idx="13">
                  <c:v>18</c:v>
                </c:pt>
                <c:pt idx="14">
                  <c:v>9</c:v>
                </c:pt>
                <c:pt idx="15">
                  <c:v>18</c:v>
                </c:pt>
                <c:pt idx="16">
                  <c:v>0</c:v>
                </c:pt>
                <c:pt idx="17">
                  <c:v>9</c:v>
                </c:pt>
                <c:pt idx="18">
                  <c:v>14</c:v>
                </c:pt>
              </c:numCache>
            </c:numRef>
          </c:val>
        </c:ser>
        <c:gapWidth val="100"/>
        <c:axId val="80358784"/>
        <c:axId val="80372864"/>
      </c:barChart>
      <c:catAx>
        <c:axId val="8035878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372864"/>
        <c:crosses val="autoZero"/>
        <c:auto val="1"/>
        <c:lblAlgn val="ctr"/>
        <c:lblOffset val="100"/>
      </c:catAx>
      <c:valAx>
        <c:axId val="803728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358784"/>
        <c:crosses val="autoZero"/>
        <c:crossBetween val="between"/>
      </c:valAx>
    </c:plotArea>
    <c:legend>
      <c:legendPos val="r"/>
      <c:layout/>
    </c:legend>
    <c:plotVisOnly val="1"/>
    <c:dispBlanksAs val="zero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[1]Sheet9!$B$2</c:f>
              <c:strCache>
                <c:ptCount val="1"/>
                <c:pt idx="0">
                  <c:v>Whole Group</c:v>
                </c:pt>
              </c:strCache>
            </c:strRef>
          </c:tx>
          <c:cat>
            <c:strRef>
              <c:f>[1]Sheet9!$A$3:$A$21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[1]Sheet9!$B$3:$B$21</c:f>
              <c:numCache>
                <c:formatCode>General</c:formatCode>
                <c:ptCount val="19"/>
                <c:pt idx="0">
                  <c:v>0.1304347826086957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4.3478260869565223E-2</c:v>
                </c:pt>
                <c:pt idx="5">
                  <c:v>4.3478260869565223E-2</c:v>
                </c:pt>
                <c:pt idx="6">
                  <c:v>0.69565217391304368</c:v>
                </c:pt>
                <c:pt idx="7">
                  <c:v>0</c:v>
                </c:pt>
                <c:pt idx="8">
                  <c:v>4.3478260869565223E-2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0.17391304347826148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0.21739130434782664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0</c:v>
                </c:pt>
              </c:numCache>
            </c:numRef>
          </c:val>
        </c:ser>
        <c:ser>
          <c:idx val="1"/>
          <c:order val="1"/>
          <c:tx>
            <c:strRef>
              <c:f>[1]Sheet9!$C$2</c:f>
              <c:strCache>
                <c:ptCount val="1"/>
                <c:pt idx="0">
                  <c:v>Small Group</c:v>
                </c:pt>
              </c:strCache>
            </c:strRef>
          </c:tx>
          <c:cat>
            <c:strRef>
              <c:f>[1]Sheet9!$A$3:$A$21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[1]Sheet9!$C$3:$C$21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0</c:v>
                </c:pt>
                <c:pt idx="2">
                  <c:v>0.17391304347826148</c:v>
                </c:pt>
                <c:pt idx="3">
                  <c:v>0.26086956521739202</c:v>
                </c:pt>
                <c:pt idx="4">
                  <c:v>8.6956521739130543E-2</c:v>
                </c:pt>
                <c:pt idx="5">
                  <c:v>0.21739130434782664</c:v>
                </c:pt>
                <c:pt idx="6">
                  <c:v>0.69565217391304368</c:v>
                </c:pt>
                <c:pt idx="7">
                  <c:v>0.1304347826086957</c:v>
                </c:pt>
                <c:pt idx="8">
                  <c:v>0.1304347826086957</c:v>
                </c:pt>
                <c:pt idx="9">
                  <c:v>8.6956521739130543E-2</c:v>
                </c:pt>
                <c:pt idx="10">
                  <c:v>0.21739130434782664</c:v>
                </c:pt>
                <c:pt idx="11">
                  <c:v>0.43478260869565327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0.43478260869565327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0.21739130434782664</c:v>
                </c:pt>
              </c:numCache>
            </c:numRef>
          </c:val>
        </c:ser>
        <c:ser>
          <c:idx val="2"/>
          <c:order val="2"/>
          <c:tx>
            <c:strRef>
              <c:f>[1]Sheet9!$D$2</c:f>
              <c:strCache>
                <c:ptCount val="1"/>
                <c:pt idx="0">
                  <c:v>Individual</c:v>
                </c:pt>
              </c:strCache>
            </c:strRef>
          </c:tx>
          <c:cat>
            <c:strRef>
              <c:f>[1]Sheet9!$A$3:$A$21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[1]Sheet9!$D$3:$D$21</c:f>
              <c:numCache>
                <c:formatCode>General</c:formatCode>
                <c:ptCount val="19"/>
                <c:pt idx="0">
                  <c:v>0.47826086956521813</c:v>
                </c:pt>
                <c:pt idx="1">
                  <c:v>0</c:v>
                </c:pt>
                <c:pt idx="2">
                  <c:v>0.47826086956521813</c:v>
                </c:pt>
                <c:pt idx="3">
                  <c:v>0.34782608695652245</c:v>
                </c:pt>
                <c:pt idx="4">
                  <c:v>4.3478260869565223E-2</c:v>
                </c:pt>
                <c:pt idx="5">
                  <c:v>0.34782608695652245</c:v>
                </c:pt>
                <c:pt idx="6">
                  <c:v>0.30434782608695682</c:v>
                </c:pt>
                <c:pt idx="7">
                  <c:v>8.6956521739130543E-2</c:v>
                </c:pt>
                <c:pt idx="8">
                  <c:v>4.3478260869565223E-2</c:v>
                </c:pt>
                <c:pt idx="9">
                  <c:v>0.1304347826086957</c:v>
                </c:pt>
                <c:pt idx="10">
                  <c:v>0.17391304347826148</c:v>
                </c:pt>
                <c:pt idx="11">
                  <c:v>0.21739130434782664</c:v>
                </c:pt>
                <c:pt idx="12">
                  <c:v>4.3478260869565223E-2</c:v>
                </c:pt>
                <c:pt idx="13">
                  <c:v>0.17391304347826148</c:v>
                </c:pt>
                <c:pt idx="14">
                  <c:v>4.3478260869565223E-2</c:v>
                </c:pt>
                <c:pt idx="15">
                  <c:v>0.17391304347826148</c:v>
                </c:pt>
                <c:pt idx="16">
                  <c:v>0</c:v>
                </c:pt>
                <c:pt idx="17">
                  <c:v>0.17391304347826148</c:v>
                </c:pt>
                <c:pt idx="18">
                  <c:v>0.17391304347826148</c:v>
                </c:pt>
              </c:numCache>
            </c:numRef>
          </c:val>
        </c:ser>
        <c:axId val="80403072"/>
        <c:axId val="80404864"/>
      </c:barChart>
      <c:catAx>
        <c:axId val="80403072"/>
        <c:scaling>
          <c:orientation val="minMax"/>
        </c:scaling>
        <c:axPos val="l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80404864"/>
        <c:crosses val="autoZero"/>
        <c:auto val="1"/>
        <c:lblAlgn val="ctr"/>
        <c:lblOffset val="100"/>
      </c:catAx>
      <c:valAx>
        <c:axId val="80404864"/>
        <c:scaling>
          <c:orientation val="minMax"/>
        </c:scaling>
        <c:axPos val="b"/>
        <c:majorGridlines/>
        <c:numFmt formatCode="General" sourceLinked="1"/>
        <c:tickLblPos val="nextTo"/>
        <c:crossAx val="804030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34204392944447132"/>
          <c:y val="1.1088011088011105E-2"/>
          <c:w val="0.53588154104918262"/>
          <c:h val="0.90006471644266917"/>
        </c:manualLayout>
      </c:layout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data.xlsx]Sheet6'!$B$2</c:f>
              <c:strCache>
                <c:ptCount val="1"/>
                <c:pt idx="0">
                  <c:v>Tier 1</c:v>
                </c:pt>
              </c:strCache>
            </c:strRef>
          </c:tx>
          <c:cat>
            <c:strRef>
              <c:f>'E:\Reading Council Study\Results\Excel\[combined data.xlsx]Sheet6'!$A$3:$A$21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data.xlsx]Sheet6'!$B$3:$B$21</c:f>
              <c:numCache>
                <c:formatCode>General</c:formatCode>
                <c:ptCount val="19"/>
                <c:pt idx="0">
                  <c:v>0.1304347826086957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8.6956521739130543E-2</c:v>
                </c:pt>
                <c:pt idx="5">
                  <c:v>8.6956521739130543E-2</c:v>
                </c:pt>
                <c:pt idx="6">
                  <c:v>0.78260869565217528</c:v>
                </c:pt>
                <c:pt idx="7">
                  <c:v>4.3478260869565223E-2</c:v>
                </c:pt>
                <c:pt idx="8">
                  <c:v>8.6956521739130543E-2</c:v>
                </c:pt>
                <c:pt idx="9">
                  <c:v>0.1304347826086957</c:v>
                </c:pt>
                <c:pt idx="10">
                  <c:v>0</c:v>
                </c:pt>
                <c:pt idx="11">
                  <c:v>0.30434782608695682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0.26086956521739185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0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data.xlsx]Sheet6'!$C$2</c:f>
              <c:strCache>
                <c:ptCount val="1"/>
                <c:pt idx="0">
                  <c:v>Tier 2</c:v>
                </c:pt>
              </c:strCache>
            </c:strRef>
          </c:tx>
          <c:cat>
            <c:strRef>
              <c:f>'E:\Reading Council Study\Results\Excel\[combined data.xlsx]Sheet6'!$A$3:$A$21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data.xlsx]Sheet6'!$C$3:$C$21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0.30434782608695682</c:v>
                </c:pt>
                <c:pt idx="3">
                  <c:v>0.26086956521739185</c:v>
                </c:pt>
                <c:pt idx="4">
                  <c:v>0.1304347826086957</c:v>
                </c:pt>
                <c:pt idx="5">
                  <c:v>0.30434782608695682</c:v>
                </c:pt>
                <c:pt idx="6">
                  <c:v>0.69565217391304368</c:v>
                </c:pt>
                <c:pt idx="7">
                  <c:v>0.1304347826086957</c:v>
                </c:pt>
                <c:pt idx="8">
                  <c:v>0.17391304347826131</c:v>
                </c:pt>
                <c:pt idx="9">
                  <c:v>0.1304347826086957</c:v>
                </c:pt>
                <c:pt idx="10">
                  <c:v>0.26086956521739185</c:v>
                </c:pt>
                <c:pt idx="11">
                  <c:v>0.52173913043478382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0.47826086956521796</c:v>
                </c:pt>
                <c:pt idx="16">
                  <c:v>0</c:v>
                </c:pt>
                <c:pt idx="17">
                  <c:v>0.26086956521739185</c:v>
                </c:pt>
                <c:pt idx="18">
                  <c:v>0.21739130434782647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data.xlsx]Sheet6'!$D$2</c:f>
              <c:strCache>
                <c:ptCount val="1"/>
                <c:pt idx="0">
                  <c:v>Tier 3</c:v>
                </c:pt>
              </c:strCache>
            </c:strRef>
          </c:tx>
          <c:cat>
            <c:strRef>
              <c:f>'E:\Reading Council Study\Results\Excel\[combined data.xlsx]Sheet6'!$A$3:$A$21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data.xlsx]Sheet6'!$D$3:$D$21</c:f>
              <c:numCache>
                <c:formatCode>General</c:formatCode>
                <c:ptCount val="19"/>
                <c:pt idx="0">
                  <c:v>0.52173913043478382</c:v>
                </c:pt>
                <c:pt idx="1">
                  <c:v>0</c:v>
                </c:pt>
                <c:pt idx="2">
                  <c:v>0.43478260869565294</c:v>
                </c:pt>
                <c:pt idx="3">
                  <c:v>0.30434782608695682</c:v>
                </c:pt>
                <c:pt idx="4">
                  <c:v>4.3478260869565223E-2</c:v>
                </c:pt>
                <c:pt idx="5">
                  <c:v>0.26086956521739185</c:v>
                </c:pt>
                <c:pt idx="6">
                  <c:v>0.39130434782608764</c:v>
                </c:pt>
                <c:pt idx="7">
                  <c:v>0.1304347826086957</c:v>
                </c:pt>
                <c:pt idx="8">
                  <c:v>8.6956521739130543E-2</c:v>
                </c:pt>
                <c:pt idx="9">
                  <c:v>0.1304347826086957</c:v>
                </c:pt>
                <c:pt idx="10">
                  <c:v>0.21739130434782647</c:v>
                </c:pt>
                <c:pt idx="11">
                  <c:v>0.26086956521739185</c:v>
                </c:pt>
                <c:pt idx="12">
                  <c:v>4.3478260869565223E-2</c:v>
                </c:pt>
                <c:pt idx="13">
                  <c:v>0.1304347826086957</c:v>
                </c:pt>
                <c:pt idx="14">
                  <c:v>4.3478260869565223E-2</c:v>
                </c:pt>
                <c:pt idx="15">
                  <c:v>0.21739130434782647</c:v>
                </c:pt>
                <c:pt idx="16">
                  <c:v>0</c:v>
                </c:pt>
                <c:pt idx="17">
                  <c:v>0.17391304347826131</c:v>
                </c:pt>
                <c:pt idx="18">
                  <c:v>0.26086956521739185</c:v>
                </c:pt>
              </c:numCache>
            </c:numRef>
          </c:val>
        </c:ser>
        <c:axId val="139239808"/>
        <c:axId val="139241344"/>
      </c:barChart>
      <c:catAx>
        <c:axId val="139239808"/>
        <c:scaling>
          <c:orientation val="minMax"/>
        </c:scaling>
        <c:axPos val="l"/>
        <c:tickLblPos val="nextTo"/>
        <c:crossAx val="139241344"/>
        <c:crosses val="autoZero"/>
        <c:auto val="1"/>
        <c:lblAlgn val="ctr"/>
        <c:lblOffset val="100"/>
      </c:catAx>
      <c:valAx>
        <c:axId val="139241344"/>
        <c:scaling>
          <c:orientation val="minMax"/>
        </c:scaling>
        <c:axPos val="b"/>
        <c:majorGridlines/>
        <c:numFmt formatCode="General" sourceLinked="1"/>
        <c:tickLblPos val="nextTo"/>
        <c:crossAx val="13923980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381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988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16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348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388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1965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612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765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005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78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064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310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readingprogramsinillinois.wikispaces.com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7" Type="http://schemas.openxmlformats.org/officeDocument/2006/relationships/image" Target="../media/image5.gi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gif"/><Relationship Id="rId5" Type="http://schemas.openxmlformats.org/officeDocument/2006/relationships/slideLayout" Target="../slideLayouts/slideLayout2.xml"/><Relationship Id="rId4" Type="http://schemas.openxmlformats.org/officeDocument/2006/relationships/control" Target="../activeX/activeX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en-US" sz="4000" b="1" dirty="0"/>
              <a:t>K-5/6 Reading Practices Inventory for Selected Illinois School Districts: </a:t>
            </a:r>
            <a:r>
              <a:rPr lang="en-US" sz="3100" b="1" dirty="0"/>
              <a:t>Preliminary Results, Research Insights, and Audience Discussion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924800" cy="2590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Studies and Research Committee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Judy Barbour			Boomer </a:t>
            </a:r>
            <a:r>
              <a:rPr lang="en-US" dirty="0" err="1" smtClean="0">
                <a:solidFill>
                  <a:schemeClr val="tx1"/>
                </a:solidFill>
              </a:rPr>
              <a:t>Crotty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Pamela </a:t>
            </a:r>
            <a:r>
              <a:rPr lang="en-US" dirty="0" err="1" smtClean="0">
                <a:solidFill>
                  <a:schemeClr val="tx1"/>
                </a:solidFill>
              </a:rPr>
              <a:t>Godt</a:t>
            </a:r>
            <a:r>
              <a:rPr lang="en-US" dirty="0" smtClean="0">
                <a:solidFill>
                  <a:schemeClr val="tx1"/>
                </a:solidFill>
              </a:rPr>
              <a:t>			Diane Cepela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Elizabeth Goldsmith-Conley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Demographics </a:t>
            </a:r>
            <a:br>
              <a:rPr lang="en-US" dirty="0" smtClean="0"/>
            </a:br>
            <a:r>
              <a:rPr lang="en-US" sz="2400" dirty="0" smtClean="0"/>
              <a:t>Enrollment, Expenditures, Test Performance, Experts Consulted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91710442"/>
              </p:ext>
            </p:extLst>
          </p:nvPr>
        </p:nvGraphicFramePr>
        <p:xfrm>
          <a:off x="533399" y="1524008"/>
          <a:ext cx="8077202" cy="4685815"/>
        </p:xfrm>
        <a:graphic>
          <a:graphicData uri="http://schemas.openxmlformats.org/drawingml/2006/table">
            <a:tbl>
              <a:tblPr/>
              <a:tblGrid>
                <a:gridCol w="4359748"/>
                <a:gridCol w="411507"/>
                <a:gridCol w="266922"/>
                <a:gridCol w="266922"/>
                <a:gridCol w="266922"/>
                <a:gridCol w="266922"/>
                <a:gridCol w="411507"/>
                <a:gridCol w="492142"/>
                <a:gridCol w="266922"/>
                <a:gridCol w="266922"/>
                <a:gridCol w="266922"/>
                <a:gridCol w="266922"/>
                <a:gridCol w="266922"/>
              </a:tblGrid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District`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Consultants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530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 Enrollment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ISAT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Overall Perf.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ISAT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09-10 Overall Perf.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Instruction Expenses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Operations Expenses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Patricia Cunningham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Michael Heggerty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Gretchen Courtney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Linda Dorn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The Two Sisters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3288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6248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10173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799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5245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8684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5632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8893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6496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10971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2067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4896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92012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4637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4814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7826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1029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5362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9442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5068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7821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6654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12730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2818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5853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8817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1707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4316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8365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4126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1532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5413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9100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4351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8466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4252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7515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6737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10476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1107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4350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7170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9986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11197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1651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4721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8397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3772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7491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12605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632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4953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8775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2428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6364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10141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740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5" y="1684725"/>
          <a:ext cx="8229590" cy="4356913"/>
        </p:xfrm>
        <a:graphic>
          <a:graphicData uri="http://schemas.openxmlformats.org/drawingml/2006/table">
            <a:tbl>
              <a:tblPr/>
              <a:tblGrid>
                <a:gridCol w="1900550"/>
                <a:gridCol w="126581"/>
                <a:gridCol w="104567"/>
                <a:gridCol w="132084"/>
                <a:gridCol w="132084"/>
                <a:gridCol w="126581"/>
                <a:gridCol w="104567"/>
                <a:gridCol w="132084"/>
                <a:gridCol w="126581"/>
                <a:gridCol w="104567"/>
                <a:gridCol w="126581"/>
                <a:gridCol w="126581"/>
                <a:gridCol w="104567"/>
                <a:gridCol w="132084"/>
                <a:gridCol w="132084"/>
                <a:gridCol w="132084"/>
                <a:gridCol w="126581"/>
                <a:gridCol w="104567"/>
                <a:gridCol w="132084"/>
                <a:gridCol w="132084"/>
                <a:gridCol w="126581"/>
                <a:gridCol w="126581"/>
                <a:gridCol w="104567"/>
                <a:gridCol w="132084"/>
                <a:gridCol w="132084"/>
                <a:gridCol w="126581"/>
                <a:gridCol w="126581"/>
                <a:gridCol w="104567"/>
                <a:gridCol w="132084"/>
                <a:gridCol w="132084"/>
                <a:gridCol w="126581"/>
                <a:gridCol w="126581"/>
                <a:gridCol w="104567"/>
                <a:gridCol w="132084"/>
                <a:gridCol w="126581"/>
                <a:gridCol w="104567"/>
                <a:gridCol w="132084"/>
                <a:gridCol w="132084"/>
                <a:gridCol w="126581"/>
                <a:gridCol w="126581"/>
                <a:gridCol w="132084"/>
                <a:gridCol w="132084"/>
                <a:gridCol w="126581"/>
                <a:gridCol w="126581"/>
                <a:gridCol w="126581"/>
                <a:gridCol w="104567"/>
                <a:gridCol w="132084"/>
                <a:gridCol w="126581"/>
                <a:gridCol w="104567"/>
                <a:gridCol w="132084"/>
                <a:gridCol w="132084"/>
                <a:gridCol w="132084"/>
              </a:tblGrid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Assessments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84648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AIMS/CBM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DRA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CORE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CTOPP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DIBELS (Dynam. Indic. Basic Early Literacy Skills)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DRA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DRP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Gates/ MacGinitie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Gray Oral Reading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ISEL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PRO-ED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QRI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Running Records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SORT-R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SRI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TASA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TPRI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Woodcock Reading Mastery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Woodcock-Johnson III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8283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8283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872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86600" y="22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Assessments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Core-Basic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0015234"/>
              </p:ext>
            </p:extLst>
          </p:nvPr>
        </p:nvGraphicFramePr>
        <p:xfrm>
          <a:off x="685790" y="1532705"/>
          <a:ext cx="7696209" cy="45489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3690"/>
                <a:gridCol w="287411"/>
                <a:gridCol w="167656"/>
                <a:gridCol w="167656"/>
                <a:gridCol w="167656"/>
                <a:gridCol w="167656"/>
                <a:gridCol w="287411"/>
                <a:gridCol w="167656"/>
                <a:gridCol w="287411"/>
                <a:gridCol w="287411"/>
                <a:gridCol w="167656"/>
                <a:gridCol w="167656"/>
                <a:gridCol w="167656"/>
                <a:gridCol w="167656"/>
                <a:gridCol w="167656"/>
                <a:gridCol w="167656"/>
                <a:gridCol w="167656"/>
                <a:gridCol w="287411"/>
                <a:gridCol w="167656"/>
                <a:gridCol w="167656"/>
                <a:gridCol w="167656"/>
                <a:gridCol w="167656"/>
                <a:gridCol w="167656"/>
                <a:gridCol w="167656"/>
                <a:gridCol w="167656"/>
              </a:tblGrid>
              <a:tr h="15163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District</a:t>
                      </a:r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Programs Used for Core Instruction</a:t>
                      </a:r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83795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 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Academy of Reading (American Education Corporation)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Anywhere Learning System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AutoSkill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Breakthrough to Literacy (Wright Group)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Just Listen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Land of the Letter People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Let’s Listen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Let’s Read with the Letter People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Lives of the Letter People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MacMillan/McGraw Hill Reading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Metro Reading (Metro TLC)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Metro Reading (Metro TLC) - Group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Open Court  SRA/McGraw Hill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 to Me 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 Well 1 (Sopris West)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 Well K Sopris West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Reading Explorers Pathfinders (Benchmark Education Co.)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Reading Mastery Plus (SRA/McGrawHill)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Rigby Literacy (Rigby)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Scott-Foresman Reading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Success for All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The Nation’s Choice (Houghton Mifflin)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Trophies (Harcourt 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Wright Group Literacy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Anonymous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Arcola Community School District 306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Blue Ridge Community Unit School District #18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Champaign Unit 4 School District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East Richland Community Unit #1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Fisher Community Unit School District # 1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Galesburg CUSD #205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GCMS Community Unit School District #5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Heritage CUSD # 8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Ludlow Community Consolodated School Dsitrict #142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Mahomet-Seymour Community School District #3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Monticello CUSD #25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Neoga Community Unit School District #3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Paxton Buckley Loda #10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Rantoul City School District 137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Saint Joseph Community Consolidated School District # 169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Shiloh Community Unit School District #1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Sullivan #300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Thomasboro Community Consolidated School District #130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Unit # 7 Tolono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Urbana School District 116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Villa Grove Community Unit School District # 302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Zion School District #6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4499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Usage by Grade Levels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9831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Usage by Group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14594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0" y="4572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Interventions by Grade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Goals</a:t>
            </a:r>
          </a:p>
          <a:p>
            <a:r>
              <a:rPr lang="en-US" dirty="0" smtClean="0"/>
              <a:t>Wiki Page</a:t>
            </a:r>
          </a:p>
          <a:p>
            <a:r>
              <a:rPr lang="en-US" dirty="0" smtClean="0"/>
              <a:t>Preliminary </a:t>
            </a:r>
            <a:r>
              <a:rPr lang="en-US" dirty="0" smtClean="0"/>
              <a:t>Results</a:t>
            </a:r>
          </a:p>
          <a:p>
            <a:r>
              <a:rPr lang="en-US" dirty="0" smtClean="0"/>
              <a:t>Research Insights</a:t>
            </a:r>
          </a:p>
          <a:p>
            <a:r>
              <a:rPr lang="en-US" dirty="0" smtClean="0"/>
              <a:t>Audience </a:t>
            </a:r>
            <a:r>
              <a:rPr lang="en-US" dirty="0" smtClean="0"/>
              <a:t>Suggestions</a:t>
            </a:r>
          </a:p>
          <a:p>
            <a:r>
              <a:rPr lang="en-US" dirty="0" smtClean="0"/>
              <a:t>Evaluation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2" y="1721260"/>
          <a:ext cx="8229596" cy="4283843"/>
        </p:xfrm>
        <a:graphic>
          <a:graphicData uri="http://schemas.openxmlformats.org/drawingml/2006/table">
            <a:tbl>
              <a:tblPr/>
              <a:tblGrid>
                <a:gridCol w="2167490"/>
                <a:gridCol w="382740"/>
                <a:gridCol w="296315"/>
                <a:gridCol w="296315"/>
                <a:gridCol w="296315"/>
                <a:gridCol w="296315"/>
                <a:gridCol w="296315"/>
                <a:gridCol w="296315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</a:tblGrid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Intervention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0897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Adding additional time of effective instruction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Bringing Words to Life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Earobics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Great Leaps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Jolly Phonics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Lexia Software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Michael Heggerty Phonemic Awareness 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Paths to Achieving Literacy Success (PALS)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Peer Assisted Learning Strategies (PALS)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QuickReads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 Naturally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Reading A-Z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Reading Mastery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Reading Recovery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Road to the Code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Six (6) Minute Solution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Solioquy Software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SRA/Corrective Reading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Wilson Reading System &amp; Fundamentals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952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43800" y="3048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Interventions </a:t>
            </a:r>
          </a:p>
          <a:p>
            <a:pPr algn="ctr"/>
            <a:r>
              <a:rPr lang="en-US" sz="1600" dirty="0" smtClean="0"/>
              <a:t>By Group</a:t>
            </a:r>
            <a:endParaRPr lang="en-US" sz="1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Usage by Tier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753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Usage by Grade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363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Insights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Wiki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readingprogramsinillinois.wikispaces.com</a:t>
            </a:r>
            <a:endParaRPr lang="en-US" dirty="0" smtClean="0"/>
          </a:p>
          <a:p>
            <a:r>
              <a:rPr lang="en-US" dirty="0" smtClean="0"/>
              <a:t>You do not need to join to view.</a:t>
            </a:r>
          </a:p>
          <a:p>
            <a:r>
              <a:rPr lang="en-US" dirty="0" smtClean="0"/>
              <a:t>All information from this study and this seminar are found here.  </a:t>
            </a:r>
          </a:p>
          <a:p>
            <a:r>
              <a:rPr lang="en-US" dirty="0" smtClean="0"/>
              <a:t>Other Wiki links available here.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04775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to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 demographic range of districts</a:t>
            </a:r>
          </a:p>
          <a:p>
            <a:r>
              <a:rPr lang="en-US" dirty="0" smtClean="0"/>
              <a:t>Explore correlations between interventions and student achievement  (Any gains?)</a:t>
            </a:r>
          </a:p>
          <a:p>
            <a:r>
              <a:rPr lang="en-US" dirty="0" smtClean="0"/>
              <a:t>Rate satisfaction with assessment usage -</a:t>
            </a:r>
          </a:p>
          <a:p>
            <a:r>
              <a:rPr lang="en-US" dirty="0" smtClean="0"/>
              <a:t>Identify researched based interventions </a:t>
            </a:r>
          </a:p>
          <a:p>
            <a:r>
              <a:rPr lang="en-US" dirty="0" smtClean="0"/>
              <a:t>Find ways to make updated information available</a:t>
            </a:r>
          </a:p>
          <a:p>
            <a:r>
              <a:rPr lang="en-US" dirty="0" smtClean="0"/>
              <a:t>Elicit and incorporate audience suggestions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of Participating Districts</a:t>
            </a:r>
          </a:p>
          <a:p>
            <a:r>
              <a:rPr lang="en-US" dirty="0" smtClean="0"/>
              <a:t>Directions for getting to Wiki page to view results</a:t>
            </a:r>
          </a:p>
          <a:p>
            <a:r>
              <a:rPr lang="en-US" dirty="0" smtClean="0"/>
              <a:t>Request </a:t>
            </a:r>
            <a:r>
              <a:rPr lang="en-US" smtClean="0"/>
              <a:t>to participate form</a:t>
            </a:r>
            <a:endParaRPr lang="en-US" dirty="0" smtClean="0"/>
          </a:p>
          <a:p>
            <a:r>
              <a:rPr lang="en-US" dirty="0" smtClean="0"/>
              <a:t>Evaluation form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most helpful?</a:t>
            </a:r>
          </a:p>
          <a:p>
            <a:r>
              <a:rPr lang="en-US" dirty="0" smtClean="0"/>
              <a:t>What would have made this more helpful?</a:t>
            </a:r>
          </a:p>
          <a:p>
            <a:r>
              <a:rPr lang="en-US" dirty="0" smtClean="0"/>
              <a:t>What will you be using from today’s presentation?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Compile a statewide  inventory of reading programs </a:t>
            </a:r>
          </a:p>
          <a:p>
            <a:r>
              <a:rPr lang="en-US" dirty="0" smtClean="0"/>
              <a:t>Make the results available to school districts and the l public. </a:t>
            </a:r>
          </a:p>
          <a:p>
            <a:r>
              <a:rPr lang="en-US" dirty="0" smtClean="0"/>
              <a:t>Help districts in researching programs</a:t>
            </a:r>
          </a:p>
          <a:p>
            <a:r>
              <a:rPr lang="en-US" dirty="0" smtClean="0"/>
              <a:t>Help districts in planning staff development</a:t>
            </a:r>
          </a:p>
          <a:p>
            <a:r>
              <a:rPr lang="en-US" dirty="0" smtClean="0"/>
              <a:t>Help colleges of education in preparing pre-service teachers for what they will meet in their schools</a:t>
            </a:r>
          </a:p>
          <a:p>
            <a:r>
              <a:rPr lang="en-US" dirty="0" smtClean="0"/>
              <a:t>Help educational researchers</a:t>
            </a:r>
          </a:p>
          <a:p>
            <a:r>
              <a:rPr lang="en-US" dirty="0" smtClean="0"/>
              <a:t>Help professional staff developers, among others.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mapwatch.com/topo-maps/purchase-mor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428750" cy="209550"/>
          </a:xfrm>
          <a:prstGeom prst="rect">
            <a:avLst/>
          </a:prstGeom>
          <a:noFill/>
        </p:spPr>
      </p:pic>
      <p:pic>
        <p:nvPicPr>
          <p:cNvPr id="9" name="Content Placeholder 8" descr="illinois-county-map.gif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2895600" y="762001"/>
            <a:ext cx="3377860" cy="6095999"/>
          </a:xfrm>
        </p:spPr>
      </p:pic>
      <p:cxnSp>
        <p:nvCxnSpPr>
          <p:cNvPr id="7" name="Straight Arrow Connector 6"/>
          <p:cNvCxnSpPr/>
          <p:nvPr/>
        </p:nvCxnSpPr>
        <p:spPr>
          <a:xfrm rot="5400000">
            <a:off x="5562600" y="1371600"/>
            <a:ext cx="21336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43800" y="762001"/>
            <a:ext cx="1600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Champaign</a:t>
            </a:r>
          </a:p>
          <a:p>
            <a:r>
              <a:rPr lang="en-US" dirty="0" smtClean="0"/>
              <a:t>Fisher</a:t>
            </a:r>
          </a:p>
          <a:p>
            <a:r>
              <a:rPr lang="en-US" dirty="0" smtClean="0"/>
              <a:t>Heritage</a:t>
            </a:r>
          </a:p>
          <a:p>
            <a:r>
              <a:rPr lang="en-US" dirty="0" smtClean="0"/>
              <a:t>Ludlow</a:t>
            </a:r>
          </a:p>
          <a:p>
            <a:r>
              <a:rPr lang="en-US" dirty="0" smtClean="0"/>
              <a:t>Mahomet-Seymour</a:t>
            </a:r>
          </a:p>
          <a:p>
            <a:r>
              <a:rPr lang="en-US" dirty="0" smtClean="0"/>
              <a:t>Monticello</a:t>
            </a:r>
          </a:p>
          <a:p>
            <a:r>
              <a:rPr lang="en-US" dirty="0" smtClean="0"/>
              <a:t>Rantoul</a:t>
            </a:r>
          </a:p>
          <a:p>
            <a:r>
              <a:rPr lang="en-US" dirty="0" smtClean="0"/>
              <a:t>St. Joseph</a:t>
            </a:r>
          </a:p>
          <a:p>
            <a:r>
              <a:rPr lang="en-US" dirty="0" err="1" smtClean="0"/>
              <a:t>Thomasboro</a:t>
            </a:r>
            <a:endParaRPr lang="en-US" dirty="0" smtClean="0"/>
          </a:p>
          <a:p>
            <a:r>
              <a:rPr lang="en-US" dirty="0" smtClean="0"/>
              <a:t>Tolono</a:t>
            </a:r>
          </a:p>
          <a:p>
            <a:r>
              <a:rPr lang="en-US" dirty="0" smtClean="0"/>
              <a:t>Urbana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81800" y="4800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Arcola</a:t>
            </a:r>
          </a:p>
          <a:p>
            <a:r>
              <a:rPr lang="en-US" dirty="0" smtClean="0"/>
              <a:t>Villa Grove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5410200" y="3962400"/>
            <a:ext cx="14478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4915694" y="4380706"/>
            <a:ext cx="1827212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7000" y="601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Sullivan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209800" y="3429000"/>
            <a:ext cx="2743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38200" y="4038600"/>
            <a:ext cx="12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 Ridge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752600" y="2590800"/>
            <a:ext cx="2133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096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Galesburg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 rot="10800000">
            <a:off x="5640388" y="4953000"/>
            <a:ext cx="1217612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858000" y="556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East Richland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 rot="5400000">
            <a:off x="4724400" y="1371600"/>
            <a:ext cx="2514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867400" y="228601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GMS (</a:t>
            </a:r>
            <a:r>
              <a:rPr lang="en-US" sz="1400" dirty="0" err="1" smtClean="0"/>
              <a:t>GibsonCity</a:t>
            </a:r>
            <a:r>
              <a:rPr lang="en-US" sz="1400" dirty="0" smtClean="0"/>
              <a:t> Melvin Sibley)</a:t>
            </a:r>
          </a:p>
          <a:p>
            <a:r>
              <a:rPr lang="en-US" dirty="0" smtClean="0"/>
              <a:t>PBL </a:t>
            </a:r>
            <a:r>
              <a:rPr lang="en-US" sz="1000" dirty="0" smtClean="0"/>
              <a:t> (</a:t>
            </a:r>
            <a:r>
              <a:rPr lang="en-US" sz="1400" dirty="0" smtClean="0"/>
              <a:t>Paxton Buckley </a:t>
            </a:r>
            <a:r>
              <a:rPr lang="en-US" sz="1400" dirty="0" err="1" smtClean="0"/>
              <a:t>Loda</a:t>
            </a:r>
            <a:r>
              <a:rPr lang="en-US" sz="1400" dirty="0" smtClean="0"/>
              <a:t>)</a:t>
            </a:r>
          </a:p>
          <a:p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5562600" y="4343400"/>
            <a:ext cx="1219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781800" y="4419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Neoga</a:t>
            </a:r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 rot="5400000">
            <a:off x="5905500" y="36195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400800" y="3124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Shiloh</a:t>
            </a:r>
            <a:endParaRPr lang="en-US" dirty="0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3124200" y="457200"/>
            <a:ext cx="2590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590800" y="304800"/>
            <a:ext cx="71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Zion</a:t>
            </a:r>
            <a:endParaRPr lang="en-US" dirty="0"/>
          </a:p>
        </p:txBody>
      </p:sp>
    </p:spTree>
    <p:controls>
      <p:control spid="2050" name="DefaultOcx" r:id="rId2" imgW="914400" imgH="228600"/>
      <p:control spid="2051" name="HTMLText1" r:id="rId3" imgW="3124080" imgH="228600"/>
      <p:control spid="2052" name="HTMLSubmit1" r:id="rId4" imgW="733320" imgH="361800"/>
    </p:controls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Demographics </a:t>
            </a:r>
            <a:br>
              <a:rPr lang="en-US" dirty="0" smtClean="0"/>
            </a:br>
            <a:r>
              <a:rPr lang="en-US" sz="2400" dirty="0" smtClean="0"/>
              <a:t>Ethnicity/Race, Economics, LEP, IEP, Mobility, Attendance,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81000218"/>
              </p:ext>
            </p:extLst>
          </p:nvPr>
        </p:nvGraphicFramePr>
        <p:xfrm>
          <a:off x="533398" y="1583006"/>
          <a:ext cx="8229602" cy="4560351"/>
        </p:xfrm>
        <a:graphic>
          <a:graphicData uri="http://schemas.openxmlformats.org/drawingml/2006/table">
            <a:tbl>
              <a:tblPr/>
              <a:tblGrid>
                <a:gridCol w="3594784"/>
                <a:gridCol w="565352"/>
                <a:gridCol w="224007"/>
                <a:gridCol w="224007"/>
                <a:gridCol w="224007"/>
                <a:gridCol w="224007"/>
                <a:gridCol w="224007"/>
                <a:gridCol w="312010"/>
                <a:gridCol w="312010"/>
                <a:gridCol w="298677"/>
                <a:gridCol w="597353"/>
                <a:gridCol w="597353"/>
                <a:gridCol w="832028"/>
              </a:tblGrid>
              <a:tr h="1611935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Caucasian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Black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Hispanic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Asian/Pacific Islander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Native American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Multi racial/ethnic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Low Income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Limited English Proficiency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of Students with IEP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Truancy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Mobility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Average Daily Attendance 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169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304800" y="228600"/>
          <a:ext cx="86106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1972</Words>
  <Application>Microsoft Office PowerPoint</Application>
  <PresentationFormat>On-screen Show (4:3)</PresentationFormat>
  <Paragraphs>2078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K-5/6 Reading Practices Inventory for Selected Illinois School Districts: Preliminary Results, Research Insights, and Audience Discussion</vt:lpstr>
      <vt:lpstr>Agenda</vt:lpstr>
      <vt:lpstr>Handouts</vt:lpstr>
      <vt:lpstr>Goals</vt:lpstr>
      <vt:lpstr>Slide 5</vt:lpstr>
      <vt:lpstr>Slide 6</vt:lpstr>
      <vt:lpstr>Demographics  Ethnicity/Race, Economics, LEP, IEP, Mobility, Attendance, </vt:lpstr>
      <vt:lpstr>Slide 8</vt:lpstr>
      <vt:lpstr>Slide 9</vt:lpstr>
      <vt:lpstr>Demographics  Enrollment, Expenditures, Test Performance, Experts Consulted</vt:lpstr>
      <vt:lpstr>Slide 11</vt:lpstr>
      <vt:lpstr>Slide 12</vt:lpstr>
      <vt:lpstr>Assessments</vt:lpstr>
      <vt:lpstr>Slide 14</vt:lpstr>
      <vt:lpstr>Core-Basic</vt:lpstr>
      <vt:lpstr>Slide 16</vt:lpstr>
      <vt:lpstr>Program Usage by Grade Levels</vt:lpstr>
      <vt:lpstr>Program Usage by Group</vt:lpstr>
      <vt:lpstr>Slide 19</vt:lpstr>
      <vt:lpstr>Slide 20</vt:lpstr>
      <vt:lpstr>Interventions</vt:lpstr>
      <vt:lpstr>Slide 22</vt:lpstr>
      <vt:lpstr>Intervention Usage by Tier</vt:lpstr>
      <vt:lpstr>Intervention Usage by Grade</vt:lpstr>
      <vt:lpstr>Research Insights</vt:lpstr>
      <vt:lpstr>Getting to Wiki Page</vt:lpstr>
      <vt:lpstr>Slide 27</vt:lpstr>
      <vt:lpstr>Slide 28</vt:lpstr>
      <vt:lpstr>More to Do…</vt:lpstr>
      <vt:lpstr>Workshop 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J Fero</dc:creator>
  <cp:lastModifiedBy>Diane Cepela</cp:lastModifiedBy>
  <cp:revision>21</cp:revision>
  <dcterms:created xsi:type="dcterms:W3CDTF">2011-03-07T02:29:19Z</dcterms:created>
  <dcterms:modified xsi:type="dcterms:W3CDTF">2011-03-16T23:11:17Z</dcterms:modified>
</cp:coreProperties>
</file>